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3"/>
    <p:sldId id="265" r:id="rId4"/>
    <p:sldId id="256" r:id="rId5"/>
    <p:sldId id="258" r:id="rId6"/>
    <p:sldId id="259" r:id="rId7"/>
    <p:sldId id="266" r:id="rId8"/>
    <p:sldId id="262" r:id="rId9"/>
    <p:sldId id="263" r:id="rId10"/>
    <p:sldId id="267" r:id="rId11"/>
    <p:sldId id="268" r:id="rId12"/>
    <p:sldId id="264" r:id="rId13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3864"/>
    <a:srgbClr val="00AD47"/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909" autoAdjust="0"/>
    <p:restoredTop sz="94719"/>
  </p:normalViewPr>
  <p:slideViewPr>
    <p:cSldViewPr snapToGrid="0">
      <p:cViewPr varScale="1">
        <p:scale>
          <a:sx n="147" d="100"/>
          <a:sy n="147" d="100"/>
        </p:scale>
        <p:origin x="15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82F8-73C7-4BE2-AE39-B5F7DBFD68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318A-2A34-4FF1-A8DA-2E52BB61DB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82F8-73C7-4BE2-AE39-B5F7DBFD68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318A-2A34-4FF1-A8DA-2E52BB61DB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82F8-73C7-4BE2-AE39-B5F7DBFD68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318A-2A34-4FF1-A8DA-2E52BB61DB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82F8-73C7-4BE2-AE39-B5F7DBFD68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318A-2A34-4FF1-A8DA-2E52BB61DB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82F8-73C7-4BE2-AE39-B5F7DBFD68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318A-2A34-4FF1-A8DA-2E52BB61DB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82F8-73C7-4BE2-AE39-B5F7DBFD68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318A-2A34-4FF1-A8DA-2E52BB61DB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82F8-73C7-4BE2-AE39-B5F7DBFD68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318A-2A34-4FF1-A8DA-2E52BB61DB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82F8-73C7-4BE2-AE39-B5F7DBFD68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318A-2A34-4FF1-A8DA-2E52BB61DB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82F8-73C7-4BE2-AE39-B5F7DBFD68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318A-2A34-4FF1-A8DA-2E52BB61DB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82F8-73C7-4BE2-AE39-B5F7DBFD68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318A-2A34-4FF1-A8DA-2E52BB61DB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82F8-73C7-4BE2-AE39-B5F7DBFD68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318A-2A34-4FF1-A8DA-2E52BB61DB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182F8-73C7-4BE2-AE39-B5F7DBFD68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4318A-2A34-4FF1-A8DA-2E52BB61DBBF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2">
            <a:alphaModFix amt="5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8571303">
            <a:off x="-334751" y="1526803"/>
            <a:ext cx="7065200" cy="246260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12">
            <a:alphaModFix amt="5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8571303">
            <a:off x="4084850" y="2539038"/>
            <a:ext cx="7065200" cy="24626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361883" y="431384"/>
            <a:ext cx="15953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zh-CN" altLang="en-US" sz="2400" b="1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作图流程</a:t>
            </a:r>
            <a:endParaRPr lang="zh-CN" altLang="en-US" sz="2400" b="1" spc="300" dirty="0"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483931" y="1556708"/>
            <a:ext cx="11337064" cy="3809974"/>
            <a:chOff x="2204825" y="1926629"/>
            <a:chExt cx="8183340" cy="2206086"/>
          </a:xfrm>
        </p:grpSpPr>
        <p:grpSp>
          <p:nvGrpSpPr>
            <p:cNvPr id="22" name="组合 21"/>
            <p:cNvGrpSpPr/>
            <p:nvPr/>
          </p:nvGrpSpPr>
          <p:grpSpPr>
            <a:xfrm>
              <a:off x="2204825" y="1926629"/>
              <a:ext cx="5971036" cy="505031"/>
              <a:chOff x="1451109" y="1949055"/>
              <a:chExt cx="5971036" cy="505031"/>
            </a:xfrm>
          </p:grpSpPr>
          <p:sp>
            <p:nvSpPr>
              <p:cNvPr id="17" name="矩形: 圆角 16"/>
              <p:cNvSpPr/>
              <p:nvPr/>
            </p:nvSpPr>
            <p:spPr>
              <a:xfrm>
                <a:off x="1451109" y="1949055"/>
                <a:ext cx="1358349" cy="505031"/>
              </a:xfrm>
              <a:prstGeom prst="roundRect">
                <a:avLst/>
              </a:prstGeom>
              <a:noFill/>
              <a:ln w="28575">
                <a:solidFill>
                  <a:srgbClr val="20386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b="1" spc="300" dirty="0">
                    <a:solidFill>
                      <a:schemeClr val="tx1"/>
                    </a:solidFill>
                    <a:latin typeface="Source Han Sans CN Regular" panose="020B0500000000000000" pitchFamily="34" charset="-128"/>
                    <a:ea typeface="Source Han Sans CN Regular" panose="020B0500000000000000" pitchFamily="34" charset="-128"/>
                  </a:rPr>
                  <a:t>填写作图单</a:t>
                </a:r>
                <a:endParaRPr lang="zh-CN" altLang="en-US" b="1" spc="300" dirty="0">
                  <a:solidFill>
                    <a:schemeClr val="tx1"/>
                  </a:solidFill>
                  <a:latin typeface="Source Han Sans CN Regular" panose="020B0500000000000000" pitchFamily="34" charset="-128"/>
                  <a:ea typeface="Source Han Sans CN Regular" panose="020B0500000000000000" pitchFamily="34" charset="-128"/>
                </a:endParaRPr>
              </a:p>
            </p:txBody>
          </p:sp>
          <p:sp>
            <p:nvSpPr>
              <p:cNvPr id="18" name="矩形: 圆角 17"/>
              <p:cNvSpPr/>
              <p:nvPr/>
            </p:nvSpPr>
            <p:spPr>
              <a:xfrm>
                <a:off x="3605254" y="1949055"/>
                <a:ext cx="1491862" cy="505031"/>
              </a:xfrm>
              <a:prstGeom prst="roundRect">
                <a:avLst/>
              </a:prstGeom>
              <a:noFill/>
              <a:ln w="28575">
                <a:solidFill>
                  <a:srgbClr val="20386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b="1" spc="300" dirty="0">
                    <a:solidFill>
                      <a:schemeClr val="tx1"/>
                    </a:solidFill>
                    <a:latin typeface="Source Han Sans CN Regular" panose="020B0500000000000000" pitchFamily="34" charset="-128"/>
                    <a:ea typeface="Source Han Sans CN Regular" panose="020B0500000000000000" pitchFamily="34" charset="-128"/>
                  </a:rPr>
                  <a:t>与设计师沟通</a:t>
                </a:r>
                <a:endParaRPr lang="zh-CN" altLang="en-US" b="1" spc="300" dirty="0">
                  <a:solidFill>
                    <a:schemeClr val="tx1"/>
                  </a:solidFill>
                  <a:latin typeface="Source Han Sans CN Regular" panose="020B0500000000000000" pitchFamily="34" charset="-128"/>
                  <a:ea typeface="Source Han Sans CN Regular" panose="020B0500000000000000" pitchFamily="34" charset="-128"/>
                </a:endParaRPr>
              </a:p>
            </p:txBody>
          </p:sp>
          <p:sp>
            <p:nvSpPr>
              <p:cNvPr id="21" name="矩形: 圆角 20"/>
              <p:cNvSpPr/>
              <p:nvPr/>
            </p:nvSpPr>
            <p:spPr>
              <a:xfrm>
                <a:off x="5930284" y="1949055"/>
                <a:ext cx="1491861" cy="505031"/>
              </a:xfrm>
              <a:prstGeom prst="roundRect">
                <a:avLst/>
              </a:prstGeom>
              <a:noFill/>
              <a:ln w="28575">
                <a:solidFill>
                  <a:srgbClr val="20386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b="1" spc="300" dirty="0">
                    <a:solidFill>
                      <a:schemeClr val="tx1"/>
                    </a:solidFill>
                    <a:latin typeface="Source Han Sans CN Regular" panose="020B0500000000000000" pitchFamily="34" charset="-128"/>
                    <a:ea typeface="Source Han Sans CN Regular" panose="020B0500000000000000" pitchFamily="34" charset="-128"/>
                  </a:rPr>
                  <a:t>手绘稿</a:t>
                </a:r>
                <a:r>
                  <a:rPr lang="en-US" altLang="zh-CN" b="1" spc="300" dirty="0">
                    <a:solidFill>
                      <a:schemeClr val="tx1"/>
                    </a:solidFill>
                    <a:latin typeface="Source Han Sans CN Regular" panose="020B0500000000000000" pitchFamily="34" charset="-128"/>
                    <a:ea typeface="Source Han Sans CN Regular" panose="020B0500000000000000" pitchFamily="34" charset="-128"/>
                  </a:rPr>
                  <a:t>/</a:t>
                </a:r>
                <a:r>
                  <a:rPr lang="zh-CN" altLang="en-US" b="1" spc="300" dirty="0">
                    <a:solidFill>
                      <a:schemeClr val="tx1"/>
                    </a:solidFill>
                    <a:latin typeface="Source Han Sans CN Regular" panose="020B0500000000000000" pitchFamily="34" charset="-128"/>
                    <a:ea typeface="Source Han Sans CN Regular" panose="020B0500000000000000" pitchFamily="34" charset="-128"/>
                  </a:rPr>
                  <a:t>报价</a:t>
                </a:r>
                <a:endParaRPr lang="zh-CN" altLang="en-US" b="1" spc="300" dirty="0">
                  <a:solidFill>
                    <a:schemeClr val="tx1"/>
                  </a:solidFill>
                  <a:latin typeface="Source Han Sans CN Regular" panose="020B0500000000000000" pitchFamily="34" charset="-128"/>
                  <a:ea typeface="Source Han Sans CN Regular" panose="020B0500000000000000" pitchFamily="34" charset="-128"/>
                </a:endParaRPr>
              </a:p>
            </p:txBody>
          </p:sp>
        </p:grpSp>
        <p:grpSp>
          <p:nvGrpSpPr>
            <p:cNvPr id="38" name="组合 37"/>
            <p:cNvGrpSpPr/>
            <p:nvPr/>
          </p:nvGrpSpPr>
          <p:grpSpPr>
            <a:xfrm>
              <a:off x="2213139" y="1929603"/>
              <a:ext cx="8175026" cy="1352584"/>
              <a:chOff x="2213139" y="1929603"/>
              <a:chExt cx="8175026" cy="1352584"/>
            </a:xfrm>
          </p:grpSpPr>
          <p:sp>
            <p:nvSpPr>
              <p:cNvPr id="24" name="矩形: 圆角 23"/>
              <p:cNvSpPr/>
              <p:nvPr/>
            </p:nvSpPr>
            <p:spPr>
              <a:xfrm>
                <a:off x="2213139" y="2777156"/>
                <a:ext cx="1341721" cy="505031"/>
              </a:xfrm>
              <a:prstGeom prst="roundRect">
                <a:avLst/>
              </a:prstGeom>
              <a:noFill/>
              <a:ln w="28575">
                <a:solidFill>
                  <a:srgbClr val="20386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b="1" spc="300" dirty="0">
                    <a:solidFill>
                      <a:schemeClr val="tx1"/>
                    </a:solidFill>
                    <a:latin typeface="Source Han Sans CN Regular" panose="020B0500000000000000" pitchFamily="34" charset="-128"/>
                    <a:ea typeface="Source Han Sans CN Regular" panose="020B0500000000000000" pitchFamily="34" charset="-128"/>
                  </a:rPr>
                  <a:t>设计初稿</a:t>
                </a:r>
                <a:endParaRPr lang="zh-CN" altLang="en-US" b="1" spc="300" dirty="0">
                  <a:solidFill>
                    <a:schemeClr val="tx1"/>
                  </a:solidFill>
                  <a:latin typeface="Source Han Sans CN Regular" panose="020B0500000000000000" pitchFamily="34" charset="-128"/>
                  <a:ea typeface="Source Han Sans CN Regular" panose="020B0500000000000000" pitchFamily="34" charset="-128"/>
                </a:endParaRPr>
              </a:p>
            </p:txBody>
          </p:sp>
          <p:sp>
            <p:nvSpPr>
              <p:cNvPr id="26" name="矩形: 圆角 25"/>
              <p:cNvSpPr/>
              <p:nvPr/>
            </p:nvSpPr>
            <p:spPr>
              <a:xfrm>
                <a:off x="8901168" y="1929603"/>
                <a:ext cx="1486997" cy="505031"/>
              </a:xfrm>
              <a:prstGeom prst="roundRect">
                <a:avLst/>
              </a:prstGeom>
              <a:noFill/>
              <a:ln w="28575">
                <a:solidFill>
                  <a:srgbClr val="20386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b="1" spc="300" dirty="0">
                    <a:solidFill>
                      <a:srgbClr val="FF0000"/>
                    </a:solidFill>
                    <a:latin typeface="Source Han Sans CN Regular" panose="020B0500000000000000" pitchFamily="34" charset="-128"/>
                    <a:ea typeface="Source Han Sans CN Regular" panose="020B0500000000000000" pitchFamily="34" charset="-128"/>
                  </a:rPr>
                  <a:t>押金</a:t>
                </a:r>
                <a:endParaRPr lang="en-US" altLang="zh-CN" b="1" spc="300" dirty="0">
                  <a:solidFill>
                    <a:srgbClr val="FF0000"/>
                  </a:solidFill>
                  <a:latin typeface="Source Han Sans CN Regular" panose="020B0500000000000000" pitchFamily="34" charset="-128"/>
                  <a:ea typeface="Source Han Sans CN Regular" panose="020B0500000000000000" pitchFamily="34" charset="-128"/>
                </a:endParaRPr>
              </a:p>
              <a:p>
                <a:pPr algn="ctr"/>
                <a:r>
                  <a:rPr lang="zh-CN" altLang="en-US" b="1" spc="300" dirty="0">
                    <a:solidFill>
                      <a:srgbClr val="FF0000"/>
                    </a:solidFill>
                    <a:latin typeface="Source Han Sans CN Regular" panose="020B0500000000000000" pitchFamily="34" charset="-128"/>
                    <a:ea typeface="Source Han Sans CN Regular" panose="020B0500000000000000" pitchFamily="34" charset="-128"/>
                  </a:rPr>
                  <a:t>（</a:t>
                </a:r>
                <a:r>
                  <a:rPr lang="en-US" altLang="zh-CN" b="1" spc="300" dirty="0">
                    <a:solidFill>
                      <a:srgbClr val="FF0000"/>
                    </a:solidFill>
                    <a:latin typeface="Source Han Sans CN Regular" panose="020B0500000000000000" pitchFamily="34" charset="-128"/>
                    <a:ea typeface="Source Han Sans CN Regular" panose="020B0500000000000000" pitchFamily="34" charset="-128"/>
                  </a:rPr>
                  <a:t> 1/3 </a:t>
                </a:r>
                <a:r>
                  <a:rPr lang="zh-CN" altLang="en-US" b="1" spc="300" dirty="0">
                    <a:solidFill>
                      <a:srgbClr val="FF0000"/>
                    </a:solidFill>
                    <a:latin typeface="Source Han Sans CN Regular" panose="020B0500000000000000" pitchFamily="34" charset="-128"/>
                    <a:ea typeface="Source Han Sans CN Regular" panose="020B0500000000000000" pitchFamily="34" charset="-128"/>
                  </a:rPr>
                  <a:t>总价）</a:t>
                </a:r>
                <a:endParaRPr lang="zh-CN" altLang="en-US" b="1" spc="300" dirty="0">
                  <a:solidFill>
                    <a:srgbClr val="FF0000"/>
                  </a:solidFill>
                  <a:latin typeface="Source Han Sans CN Regular" panose="020B0500000000000000" pitchFamily="34" charset="-128"/>
                  <a:ea typeface="Source Han Sans CN Regular" panose="020B0500000000000000" pitchFamily="34" charset="-128"/>
                </a:endParaRPr>
              </a:p>
            </p:txBody>
          </p:sp>
          <p:sp>
            <p:nvSpPr>
              <p:cNvPr id="28" name="矩形: 圆角 27"/>
              <p:cNvSpPr/>
              <p:nvPr/>
            </p:nvSpPr>
            <p:spPr>
              <a:xfrm>
                <a:off x="6664539" y="2777156"/>
                <a:ext cx="1515668" cy="505031"/>
              </a:xfrm>
              <a:prstGeom prst="roundRect">
                <a:avLst/>
              </a:prstGeom>
              <a:noFill/>
              <a:ln w="28575">
                <a:solidFill>
                  <a:srgbClr val="20386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b="1" spc="300" dirty="0">
                    <a:solidFill>
                      <a:schemeClr val="tx1"/>
                    </a:solidFill>
                    <a:latin typeface="Source Han Sans CN Regular" panose="020B0500000000000000" pitchFamily="34" charset="-128"/>
                    <a:ea typeface="Source Han Sans CN Regular" panose="020B0500000000000000" pitchFamily="34" charset="-128"/>
                  </a:rPr>
                  <a:t>反馈修改</a:t>
                </a:r>
                <a:endParaRPr lang="en-US" altLang="zh-CN" b="1" spc="300" dirty="0">
                  <a:solidFill>
                    <a:schemeClr val="tx1"/>
                  </a:solidFill>
                  <a:latin typeface="Source Han Sans CN Regular" panose="020B0500000000000000" pitchFamily="34" charset="-128"/>
                  <a:ea typeface="Source Han Sans CN Regular" panose="020B0500000000000000" pitchFamily="34" charset="-128"/>
                </a:endParaRPr>
              </a:p>
              <a:p>
                <a:pPr algn="ctr"/>
                <a:r>
                  <a:rPr lang="zh-CN" altLang="en-US" b="1" spc="300" dirty="0">
                    <a:solidFill>
                      <a:schemeClr val="tx1"/>
                    </a:solidFill>
                    <a:latin typeface="Source Han Sans CN Regular" panose="020B0500000000000000" pitchFamily="34" charset="-128"/>
                    <a:ea typeface="Source Han Sans CN Regular" panose="020B0500000000000000" pitchFamily="34" charset="-128"/>
                  </a:rPr>
                  <a:t>（</a:t>
                </a:r>
                <a:r>
                  <a:rPr lang="zh-CN" altLang="en-US" b="1" spc="300" dirty="0">
                    <a:solidFill>
                      <a:srgbClr val="FF0000"/>
                    </a:solidFill>
                    <a:latin typeface="Source Han Sans CN Regular" panose="020B0500000000000000" pitchFamily="34" charset="-128"/>
                    <a:ea typeface="Source Han Sans CN Regular" panose="020B0500000000000000" pitchFamily="34" charset="-128"/>
                  </a:rPr>
                  <a:t>免费改 </a:t>
                </a:r>
                <a:r>
                  <a:rPr lang="en-US" altLang="zh-CN" b="1" spc="300" dirty="0">
                    <a:solidFill>
                      <a:srgbClr val="FF0000"/>
                    </a:solidFill>
                    <a:latin typeface="Source Han Sans CN Regular" panose="020B0500000000000000" pitchFamily="34" charset="-128"/>
                    <a:ea typeface="Source Han Sans CN Regular" panose="020B0500000000000000" pitchFamily="34" charset="-128"/>
                  </a:rPr>
                  <a:t>3</a:t>
                </a:r>
                <a:r>
                  <a:rPr lang="zh-CN" altLang="en-US" b="1" spc="300" dirty="0">
                    <a:solidFill>
                      <a:srgbClr val="FF0000"/>
                    </a:solidFill>
                    <a:latin typeface="Source Han Sans CN Regular" panose="020B0500000000000000" pitchFamily="34" charset="-128"/>
                    <a:ea typeface="Source Han Sans CN Regular" panose="020B0500000000000000" pitchFamily="34" charset="-128"/>
                  </a:rPr>
                  <a:t> 版</a:t>
                </a:r>
                <a:r>
                  <a:rPr lang="zh-CN" altLang="en-US" b="1" spc="300" dirty="0">
                    <a:solidFill>
                      <a:schemeClr val="tx1"/>
                    </a:solidFill>
                    <a:latin typeface="Source Han Sans CN Regular" panose="020B0500000000000000" pitchFamily="34" charset="-128"/>
                    <a:ea typeface="Source Han Sans CN Regular" panose="020B0500000000000000" pitchFamily="34" charset="-128"/>
                  </a:rPr>
                  <a:t>）</a:t>
                </a:r>
                <a:endParaRPr lang="zh-CN" altLang="en-US" b="1" spc="300" dirty="0">
                  <a:solidFill>
                    <a:schemeClr val="tx1"/>
                  </a:solidFill>
                  <a:latin typeface="Source Han Sans CN Regular" panose="020B0500000000000000" pitchFamily="34" charset="-128"/>
                  <a:ea typeface="Source Han Sans CN Regular" panose="020B0500000000000000" pitchFamily="34" charset="-128"/>
                </a:endParaRPr>
              </a:p>
            </p:txBody>
          </p:sp>
          <p:sp>
            <p:nvSpPr>
              <p:cNvPr id="30" name="矩形: 圆角 29"/>
              <p:cNvSpPr/>
              <p:nvPr/>
            </p:nvSpPr>
            <p:spPr>
              <a:xfrm>
                <a:off x="8935001" y="2777156"/>
                <a:ext cx="1453164" cy="505031"/>
              </a:xfrm>
              <a:prstGeom prst="roundRect">
                <a:avLst/>
              </a:prstGeom>
              <a:noFill/>
              <a:ln w="28575">
                <a:solidFill>
                  <a:srgbClr val="20386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b="1" spc="300" dirty="0">
                    <a:solidFill>
                      <a:schemeClr val="tx1"/>
                    </a:solidFill>
                    <a:latin typeface="Source Han Sans CN Regular" panose="020B0500000000000000" pitchFamily="34" charset="-128"/>
                    <a:ea typeface="Source Han Sans CN Regular" panose="020B0500000000000000" pitchFamily="34" charset="-128"/>
                  </a:rPr>
                  <a:t>结款交稿</a:t>
                </a:r>
                <a:endParaRPr lang="zh-CN" altLang="en-US" b="1" spc="300" dirty="0">
                  <a:solidFill>
                    <a:schemeClr val="tx1"/>
                  </a:solidFill>
                  <a:latin typeface="Source Han Sans CN Regular" panose="020B0500000000000000" pitchFamily="34" charset="-128"/>
                  <a:ea typeface="Source Han Sans CN Regular" panose="020B0500000000000000" pitchFamily="34" charset="-128"/>
                </a:endParaRPr>
              </a:p>
            </p:txBody>
          </p:sp>
          <p:sp>
            <p:nvSpPr>
              <p:cNvPr id="32" name="矩形: 圆角 23"/>
              <p:cNvSpPr/>
              <p:nvPr/>
            </p:nvSpPr>
            <p:spPr>
              <a:xfrm>
                <a:off x="4364727" y="2777156"/>
                <a:ext cx="1481544" cy="505031"/>
              </a:xfrm>
              <a:prstGeom prst="roundRect">
                <a:avLst/>
              </a:prstGeom>
              <a:noFill/>
              <a:ln w="28575">
                <a:solidFill>
                  <a:srgbClr val="20386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b="1" spc="300" dirty="0">
                    <a:solidFill>
                      <a:schemeClr val="tx1"/>
                    </a:solidFill>
                    <a:latin typeface="Source Han Sans CN Regular" panose="020B0500000000000000" pitchFamily="34" charset="-128"/>
                    <a:ea typeface="Source Han Sans CN Regular" panose="020B0500000000000000" pitchFamily="34" charset="-128"/>
                  </a:rPr>
                  <a:t>初稿确认</a:t>
                </a:r>
                <a:endParaRPr lang="zh-CN" altLang="en-US" b="1" spc="300" dirty="0">
                  <a:solidFill>
                    <a:schemeClr val="tx1"/>
                  </a:solidFill>
                  <a:latin typeface="Source Han Sans CN Regular" panose="020B0500000000000000" pitchFamily="34" charset="-128"/>
                  <a:ea typeface="Source Han Sans CN Regular" panose="020B0500000000000000" pitchFamily="34" charset="-128"/>
                </a:endParaRPr>
              </a:p>
            </p:txBody>
          </p:sp>
        </p:grpSp>
        <p:grpSp>
          <p:nvGrpSpPr>
            <p:cNvPr id="37" name="组合 36"/>
            <p:cNvGrpSpPr/>
            <p:nvPr/>
          </p:nvGrpSpPr>
          <p:grpSpPr>
            <a:xfrm>
              <a:off x="2204825" y="3627684"/>
              <a:ext cx="3641446" cy="505031"/>
              <a:chOff x="2204824" y="4270157"/>
              <a:chExt cx="3641446" cy="505031"/>
            </a:xfrm>
          </p:grpSpPr>
          <p:sp>
            <p:nvSpPr>
              <p:cNvPr id="31" name="矩形: 圆角 30"/>
              <p:cNvSpPr/>
              <p:nvPr/>
            </p:nvSpPr>
            <p:spPr>
              <a:xfrm>
                <a:off x="2204824" y="4270157"/>
                <a:ext cx="1341719" cy="505031"/>
              </a:xfrm>
              <a:prstGeom prst="roundRect">
                <a:avLst/>
              </a:prstGeom>
              <a:noFill/>
              <a:ln w="28575">
                <a:solidFill>
                  <a:srgbClr val="20386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b="1" spc="300" dirty="0">
                    <a:solidFill>
                      <a:schemeClr val="tx1"/>
                    </a:solidFill>
                    <a:latin typeface="Source Han Sans CN Regular" panose="020B0500000000000000" pitchFamily="34" charset="-128"/>
                    <a:ea typeface="Source Han Sans CN Regular" panose="020B0500000000000000" pitchFamily="34" charset="-128"/>
                  </a:rPr>
                  <a:t>开票</a:t>
                </a:r>
                <a:r>
                  <a:rPr lang="en-US" altLang="zh-CN" b="1" spc="300" dirty="0">
                    <a:solidFill>
                      <a:schemeClr val="tx1"/>
                    </a:solidFill>
                    <a:latin typeface="Source Han Sans CN Regular" panose="020B0500000000000000" pitchFamily="34" charset="-128"/>
                    <a:ea typeface="Source Han Sans CN Regular" panose="020B0500000000000000" pitchFamily="34" charset="-128"/>
                  </a:rPr>
                  <a:t>/</a:t>
                </a:r>
                <a:r>
                  <a:rPr lang="zh-CN" altLang="en-US" b="1" spc="300" dirty="0">
                    <a:solidFill>
                      <a:schemeClr val="tx1"/>
                    </a:solidFill>
                    <a:latin typeface="Source Han Sans CN Regular" panose="020B0500000000000000" pitchFamily="34" charset="-128"/>
                    <a:ea typeface="Source Han Sans CN Regular" panose="020B0500000000000000" pitchFamily="34" charset="-128"/>
                  </a:rPr>
                  <a:t>报销</a:t>
                </a:r>
                <a:endParaRPr lang="zh-CN" altLang="en-US" b="1" spc="300" dirty="0">
                  <a:solidFill>
                    <a:schemeClr val="tx1"/>
                  </a:solidFill>
                  <a:latin typeface="Source Han Sans CN Regular" panose="020B0500000000000000" pitchFamily="34" charset="-128"/>
                  <a:ea typeface="Source Han Sans CN Regular" panose="020B0500000000000000" pitchFamily="34" charset="-128"/>
                </a:endParaRPr>
              </a:p>
            </p:txBody>
          </p:sp>
          <p:sp>
            <p:nvSpPr>
              <p:cNvPr id="36" name="矩形: 圆角 35"/>
              <p:cNvSpPr/>
              <p:nvPr/>
            </p:nvSpPr>
            <p:spPr>
              <a:xfrm>
                <a:off x="4357801" y="4270157"/>
                <a:ext cx="1488469" cy="505031"/>
              </a:xfrm>
              <a:prstGeom prst="roundRect">
                <a:avLst/>
              </a:prstGeom>
              <a:noFill/>
              <a:ln w="28575">
                <a:solidFill>
                  <a:srgbClr val="20386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b="1" spc="300" dirty="0">
                    <a:solidFill>
                      <a:schemeClr val="tx1"/>
                    </a:solidFill>
                    <a:latin typeface="Source Han Sans CN Regular" panose="020B0500000000000000" pitchFamily="34" charset="-128"/>
                    <a:ea typeface="Source Han Sans CN Regular" panose="020B0500000000000000" pitchFamily="34" charset="-128"/>
                  </a:rPr>
                  <a:t>退还押金</a:t>
                </a:r>
                <a:endParaRPr lang="zh-CN" altLang="en-US" b="1" spc="300" dirty="0">
                  <a:solidFill>
                    <a:schemeClr val="tx1"/>
                  </a:solidFill>
                  <a:latin typeface="Source Han Sans CN Regular" panose="020B0500000000000000" pitchFamily="34" charset="-128"/>
                  <a:ea typeface="Source Han Sans CN Regular" panose="020B0500000000000000" pitchFamily="34" charset="-128"/>
                </a:endParaRPr>
              </a:p>
            </p:txBody>
          </p:sp>
        </p:grpSp>
      </p:grpSp>
      <p:cxnSp>
        <p:nvCxnSpPr>
          <p:cNvPr id="4" name="直线连接符 3"/>
          <p:cNvCxnSpPr/>
          <p:nvPr/>
        </p:nvCxnSpPr>
        <p:spPr>
          <a:xfrm>
            <a:off x="439100" y="934612"/>
            <a:ext cx="144087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右箭头 1"/>
          <p:cNvSpPr/>
          <p:nvPr/>
        </p:nvSpPr>
        <p:spPr>
          <a:xfrm>
            <a:off x="2517210" y="1700130"/>
            <a:ext cx="707914" cy="551330"/>
          </a:xfrm>
          <a:prstGeom prst="rightArrow">
            <a:avLst/>
          </a:prstGeom>
          <a:noFill/>
          <a:ln w="28575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4" name="右箭头 33"/>
          <p:cNvSpPr/>
          <p:nvPr/>
        </p:nvSpPr>
        <p:spPr>
          <a:xfrm>
            <a:off x="5714247" y="1700130"/>
            <a:ext cx="707914" cy="551330"/>
          </a:xfrm>
          <a:prstGeom prst="rightArrow">
            <a:avLst/>
          </a:prstGeom>
          <a:noFill/>
          <a:ln w="28575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9" name="右箭头 38"/>
          <p:cNvSpPr/>
          <p:nvPr/>
        </p:nvSpPr>
        <p:spPr>
          <a:xfrm>
            <a:off x="8904562" y="1700130"/>
            <a:ext cx="707914" cy="551330"/>
          </a:xfrm>
          <a:prstGeom prst="rightArrow">
            <a:avLst/>
          </a:prstGeom>
          <a:noFill/>
          <a:ln w="28575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0" name="右箭头 39"/>
          <p:cNvSpPr/>
          <p:nvPr/>
        </p:nvSpPr>
        <p:spPr>
          <a:xfrm>
            <a:off x="8904562" y="3186030"/>
            <a:ext cx="707914" cy="551330"/>
          </a:xfrm>
          <a:prstGeom prst="rightArrow">
            <a:avLst/>
          </a:prstGeom>
          <a:noFill/>
          <a:ln w="28575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3" name="右箭头 42"/>
          <p:cNvSpPr/>
          <p:nvPr/>
        </p:nvSpPr>
        <p:spPr>
          <a:xfrm>
            <a:off x="5714247" y="3186030"/>
            <a:ext cx="707914" cy="551330"/>
          </a:xfrm>
          <a:prstGeom prst="rightArrow">
            <a:avLst/>
          </a:prstGeom>
          <a:noFill/>
          <a:ln w="28575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5" name="右箭头 44"/>
          <p:cNvSpPr/>
          <p:nvPr/>
        </p:nvSpPr>
        <p:spPr>
          <a:xfrm>
            <a:off x="2517210" y="3186030"/>
            <a:ext cx="707914" cy="551330"/>
          </a:xfrm>
          <a:prstGeom prst="rightArrow">
            <a:avLst/>
          </a:prstGeom>
          <a:noFill/>
          <a:ln w="28575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6" name="右箭头 45"/>
          <p:cNvSpPr/>
          <p:nvPr/>
        </p:nvSpPr>
        <p:spPr>
          <a:xfrm>
            <a:off x="2517210" y="4651760"/>
            <a:ext cx="707914" cy="551330"/>
          </a:xfrm>
          <a:prstGeom prst="rightArrow">
            <a:avLst/>
          </a:prstGeom>
          <a:noFill/>
          <a:ln w="28575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69070" y="412908"/>
            <a:ext cx="4371871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zh-CN" altLang="en-US" sz="2400" b="1" spc="300" dirty="0">
                <a:latin typeface="+mn-ea"/>
              </a:rPr>
              <a:t>第三次修改效果图：</a:t>
            </a:r>
            <a:endParaRPr kumimoji="1" lang="en-US" altLang="zh-CN" sz="2400" b="1" spc="300" dirty="0">
              <a:latin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9070" y="874573"/>
            <a:ext cx="90351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1600" i="1" spc="300" dirty="0">
                <a:solidFill>
                  <a:srgbClr val="FF0000"/>
                </a:solidFill>
                <a:latin typeface="+mn-ea"/>
              </a:rPr>
              <a:t>设计师提供效果图，客户请在效果图上标注修改意见，或者在旁边列出修改建议。</a:t>
            </a:r>
            <a:endParaRPr lang="zh-CN" altLang="en-US" sz="16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65859" y="2197698"/>
            <a:ext cx="7065200" cy="246260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62449" y="494286"/>
            <a:ext cx="10149237" cy="5877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b="1" spc="300" dirty="0">
                <a:solidFill>
                  <a:srgbClr val="FF0000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设计师出具手绘稿并报价后，客户需支付</a:t>
            </a:r>
            <a:r>
              <a:rPr lang="en-US" altLang="zh-CN" b="1" spc="300" dirty="0">
                <a:solidFill>
                  <a:srgbClr val="FF0000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1/3</a:t>
            </a:r>
            <a:r>
              <a:rPr lang="zh-CN" altLang="en-US" b="1" spc="300" dirty="0">
                <a:solidFill>
                  <a:srgbClr val="FF0000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总价的押金。</a:t>
            </a:r>
            <a:endParaRPr lang="en-US" altLang="zh-CN" b="1" spc="300" dirty="0">
              <a:solidFill>
                <a:srgbClr val="FF0000"/>
              </a:solidFill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初稿设计完成后，客户可选择：① 在初稿基础上继续修改；② 更改设计方案（有且仅有一次免费更改设计方案的机会）。</a:t>
            </a:r>
            <a:endParaRPr lang="en-US" altLang="zh-CN" spc="300" dirty="0"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b="1" spc="300" dirty="0">
                <a:solidFill>
                  <a:srgbClr val="FF0000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在主体设计方案不变的情况下，可免费修改</a:t>
            </a:r>
            <a:r>
              <a:rPr lang="zh-CN" altLang="en-US" sz="2400" b="1" spc="300" dirty="0">
                <a:solidFill>
                  <a:srgbClr val="00AD47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 </a:t>
            </a:r>
            <a:r>
              <a:rPr lang="en-US" altLang="zh-CN" sz="2400" b="1" spc="300" dirty="0">
                <a:solidFill>
                  <a:srgbClr val="00AD47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3</a:t>
            </a:r>
            <a:r>
              <a:rPr lang="zh-CN" altLang="en-US" sz="2400" b="1" spc="300" dirty="0">
                <a:solidFill>
                  <a:srgbClr val="00AD47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 </a:t>
            </a:r>
            <a:r>
              <a:rPr lang="zh-CN" altLang="en-US" b="1" spc="300" dirty="0">
                <a:solidFill>
                  <a:srgbClr val="FF0000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版</a:t>
            </a: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。修改意见格式见最后一页。如需更换设计方案，或额外添加绘图元素需另外收费，增加费用由客户和设计师沟通协商。按照要求修改后，因个人主观原因不满意，协议终止，押金不退。</a:t>
            </a:r>
            <a:endParaRPr lang="en-US" altLang="zh-CN" spc="300" dirty="0"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b="1" spc="300" dirty="0">
                <a:solidFill>
                  <a:srgbClr val="FF0000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初稿平均</a:t>
            </a:r>
            <a:r>
              <a:rPr lang="zh-CN" altLang="en-US" sz="2400" b="1" spc="300" dirty="0">
                <a:solidFill>
                  <a:srgbClr val="00AD47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 </a:t>
            </a:r>
            <a:r>
              <a:rPr lang="en-US" altLang="zh-CN" sz="2400" b="1" spc="300" dirty="0">
                <a:solidFill>
                  <a:srgbClr val="00AD47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3-5</a:t>
            </a:r>
            <a:r>
              <a:rPr lang="zh-CN" altLang="en-US" sz="2400" b="1" spc="300" dirty="0">
                <a:solidFill>
                  <a:srgbClr val="00AD47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 </a:t>
            </a:r>
            <a:r>
              <a:rPr lang="zh-CN" altLang="en-US" b="1" spc="300" dirty="0">
                <a:solidFill>
                  <a:srgbClr val="FF0000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个工作日完成</a:t>
            </a: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，视实际作图内容而定。</a:t>
            </a:r>
            <a:r>
              <a:rPr lang="zh-CN" altLang="en-US" spc="300" dirty="0">
                <a:solidFill>
                  <a:srgbClr val="FF0000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每一版修改周期为 </a:t>
            </a:r>
            <a:r>
              <a:rPr lang="en-US" altLang="zh-CN" sz="2400" b="1" spc="300" dirty="0">
                <a:solidFill>
                  <a:srgbClr val="00AD47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2</a:t>
            </a:r>
            <a:r>
              <a:rPr lang="zh-CN" altLang="en-US" sz="2400" b="1" spc="300" dirty="0">
                <a:solidFill>
                  <a:srgbClr val="00AD47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 </a:t>
            </a:r>
            <a:r>
              <a:rPr lang="en-US" altLang="zh-CN" sz="2400" b="1" spc="300" dirty="0">
                <a:solidFill>
                  <a:srgbClr val="00AD47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–</a:t>
            </a:r>
            <a:r>
              <a:rPr lang="zh-CN" altLang="en-US" sz="2400" b="1" spc="300" dirty="0">
                <a:solidFill>
                  <a:srgbClr val="00AD47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 </a:t>
            </a:r>
            <a:r>
              <a:rPr lang="en-US" altLang="zh-CN" sz="2400" b="1" spc="300" dirty="0">
                <a:solidFill>
                  <a:srgbClr val="00AD47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4</a:t>
            </a:r>
            <a:r>
              <a:rPr lang="zh-CN" altLang="en-US" sz="2400" b="1" spc="300" dirty="0">
                <a:solidFill>
                  <a:srgbClr val="00AD47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 </a:t>
            </a:r>
            <a:r>
              <a:rPr lang="zh-CN" altLang="en-US" spc="300" dirty="0">
                <a:solidFill>
                  <a:srgbClr val="FF0000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个工作日</a:t>
            </a: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不等，视具体修改内容而定（设计师会提前告知修改时间）。</a:t>
            </a:r>
            <a:endParaRPr lang="en-US" altLang="zh-CN" spc="300" dirty="0"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b="1" spc="300" dirty="0">
                <a:solidFill>
                  <a:srgbClr val="FF0000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期刊封面完成周期为 </a:t>
            </a:r>
            <a:r>
              <a:rPr lang="en-US" altLang="zh-CN" sz="2400" b="1" spc="300" dirty="0">
                <a:solidFill>
                  <a:srgbClr val="00AD47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1-2</a:t>
            </a:r>
            <a:r>
              <a:rPr lang="zh-CN" altLang="en-US" sz="2400" b="1" spc="300" dirty="0">
                <a:solidFill>
                  <a:srgbClr val="00AD47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 </a:t>
            </a:r>
            <a:r>
              <a:rPr lang="zh-CN" altLang="en-US" b="1" spc="300" dirty="0">
                <a:solidFill>
                  <a:srgbClr val="FF0000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周</a:t>
            </a: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，</a:t>
            </a:r>
            <a:r>
              <a:rPr lang="en-US" altLang="zh-CN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1</a:t>
            </a: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周内完稿另收加急费 </a:t>
            </a:r>
            <a:r>
              <a:rPr lang="en-US" altLang="zh-CN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30%</a:t>
            </a: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*报价，</a:t>
            </a:r>
            <a:r>
              <a:rPr lang="en-US" altLang="zh-CN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3</a:t>
            </a: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天内完稿另收加急费 </a:t>
            </a:r>
            <a:r>
              <a:rPr lang="en-US" altLang="zh-CN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50%</a:t>
            </a: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*报价 。示意图如果需要提供</a:t>
            </a:r>
            <a:r>
              <a:rPr lang="en-US" altLang="zh-CN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3D</a:t>
            </a: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源文件者另收</a:t>
            </a:r>
            <a:r>
              <a:rPr lang="en-US" altLang="zh-CN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50%</a:t>
            </a: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*报价。</a:t>
            </a:r>
            <a:endParaRPr lang="en-US" altLang="zh-CN" spc="300" dirty="0"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交付高清图之前需结清款项。发票为电子发票，统一开具为“</a:t>
            </a:r>
            <a:r>
              <a:rPr lang="zh-CN" altLang="en-US" b="1" spc="300" dirty="0">
                <a:solidFill>
                  <a:srgbClr val="FF0000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期刊图文设计费</a:t>
            </a: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”。如以财务转账形式付款，在我方查询款项到账后会在两个工作日内退还之前的押金。</a:t>
            </a:r>
            <a:endParaRPr lang="zh-CN" altLang="en-US" spc="300" dirty="0"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2478" y="522258"/>
            <a:ext cx="553998" cy="23040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zh-CN" altLang="en-US" sz="2400" b="1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作图流程说明</a:t>
            </a:r>
            <a:endParaRPr kumimoji="1" lang="zh-CN" altLang="en-US" sz="2400" b="1" spc="300" dirty="0"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</p:txBody>
      </p:sp>
      <p:cxnSp>
        <p:nvCxnSpPr>
          <p:cNvPr id="5" name="直线连接符 4"/>
          <p:cNvCxnSpPr/>
          <p:nvPr/>
        </p:nvCxnSpPr>
        <p:spPr>
          <a:xfrm>
            <a:off x="946476" y="522258"/>
            <a:ext cx="0" cy="20685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43560" y="960120"/>
            <a:ext cx="9095105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姓名：</a:t>
            </a:r>
            <a:endParaRPr lang="en-US" altLang="zh-CN" sz="2400" dirty="0"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lang="zh-CN" altLang="en-US" sz="24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研究单位：</a:t>
            </a:r>
            <a:br>
              <a:rPr lang="en-US" altLang="zh-CN" sz="24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</a:br>
            <a:r>
              <a:rPr lang="zh-CN" altLang="en-US" sz="24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期刊名称：</a:t>
            </a:r>
            <a:r>
              <a:rPr lang="zh-CN" altLang="en-US" sz="24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  <a:sym typeface="Wingdings" panose="05000000000000000000" pitchFamily="2" charset="2"/>
              </a:rPr>
              <a:t>（封面设计需要提供）</a:t>
            </a:r>
            <a:endParaRPr lang="en-US" altLang="zh-CN" sz="2400" dirty="0"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lang="zh-CN" altLang="en-US" sz="24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图片格式：（</a:t>
            </a:r>
            <a:r>
              <a:rPr lang="en-US" altLang="zh-CN" sz="2400" dirty="0" err="1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tif</a:t>
            </a:r>
            <a:r>
              <a:rPr lang="en-US" altLang="zh-CN" sz="24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 / </a:t>
            </a:r>
            <a:r>
              <a:rPr lang="en-US" altLang="zh-CN" sz="2400" dirty="0" err="1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png</a:t>
            </a:r>
            <a:r>
              <a:rPr lang="en-US" altLang="zh-CN" sz="24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 / jpg / </a:t>
            </a:r>
            <a:r>
              <a:rPr lang="en-US" altLang="zh-CN" sz="2400" dirty="0" err="1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psd</a:t>
            </a:r>
            <a:r>
              <a:rPr lang="zh-CN" altLang="en-US" sz="24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）</a:t>
            </a:r>
            <a:endParaRPr lang="en-US" altLang="zh-CN" sz="2400" dirty="0"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lang="zh-CN" altLang="en-US" sz="24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图片尺寸：</a:t>
            </a:r>
            <a:endParaRPr lang="en-US" altLang="zh-CN" sz="2400" dirty="0"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lang="zh-CN" altLang="en-US" sz="24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分辨率：</a:t>
            </a:r>
            <a:r>
              <a:rPr lang="en-US" altLang="zh-CN" sz="2400" dirty="0">
                <a:solidFill>
                  <a:srgbClr val="FF0000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300</a:t>
            </a:r>
            <a:r>
              <a:rPr lang="en-US" altLang="zh-CN" sz="24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dpi</a:t>
            </a:r>
            <a:r>
              <a:rPr lang="zh-CN" altLang="en-US" sz="24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（其他分辨率请备注）</a:t>
            </a:r>
            <a:endParaRPr lang="zh-CN" altLang="en-US" sz="2400" dirty="0"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lang="zh-CN" altLang="en-US" sz="2400" dirty="0">
                <a:latin typeface="Source Han Sans CN Regular" panose="020B0500000000000000" pitchFamily="34" charset="-128"/>
                <a:ea typeface="宋体" panose="02010600030101010101" pitchFamily="2" charset="-122"/>
              </a:rPr>
              <a:t>截稿日期：</a:t>
            </a:r>
            <a:r>
              <a:rPr lang="en-US" altLang="zh-CN" sz="2400" dirty="0">
                <a:latin typeface="Source Han Sans CN Regular" panose="020B0500000000000000" pitchFamily="34" charset="-128"/>
                <a:ea typeface="宋体" panose="02010600030101010101" pitchFamily="2" charset="-122"/>
              </a:rPr>
              <a:t>                         </a:t>
            </a:r>
            <a:r>
              <a:rPr lang="zh-CN" altLang="en-US" sz="2400" dirty="0">
                <a:latin typeface="Source Han Sans CN Regular" panose="020B0500000000000000" pitchFamily="34" charset="-128"/>
                <a:ea typeface="宋体" panose="02010600030101010101" pitchFamily="2" charset="-122"/>
              </a:rPr>
              <a:t>是否加急：</a:t>
            </a:r>
            <a:endParaRPr lang="zh-CN" altLang="en-US" sz="2400" dirty="0">
              <a:latin typeface="Source Han Sans CN Regular" panose="020B0500000000000000" pitchFamily="34" charset="-128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43698" y="498569"/>
            <a:ext cx="4063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400" b="1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基本信息（需客户填写）</a:t>
            </a:r>
            <a:endParaRPr kumimoji="1" lang="zh-CN" altLang="en-US" sz="2400" b="1" spc="300" dirty="0"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5290" y="6386716"/>
            <a:ext cx="64934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400" i="1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Tips</a:t>
            </a:r>
            <a:r>
              <a:rPr kumimoji="1" lang="zh-CN" altLang="en-US" sz="1400" i="1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：一般在投稿期刊主页会有以上要求；也可以发邮件问编辑。</a:t>
            </a:r>
            <a:endParaRPr kumimoji="1" lang="zh-CN" altLang="en-US" sz="1400" i="1" spc="300" dirty="0"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69378" y="275049"/>
            <a:ext cx="7160935" cy="5521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b="1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需要表达核心观点</a:t>
            </a:r>
            <a:r>
              <a:rPr kumimoji="1" lang="zh-CN" altLang="en-US" sz="2400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（结合简易草图描述更好）</a:t>
            </a:r>
            <a:endParaRPr kumimoji="1" lang="zh-CN" altLang="en-US" sz="2400" spc="300" dirty="0"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71849" y="193769"/>
            <a:ext cx="11648302" cy="1435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b="1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参考图片</a:t>
            </a:r>
            <a:endParaRPr kumimoji="1" lang="en-US" altLang="zh-CN" sz="2400" b="1" spc="300" dirty="0"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zh-CN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1</a:t>
            </a:r>
            <a:r>
              <a:rPr kumimoji="1"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、效果参考（如期刊往期封面）</a:t>
            </a:r>
            <a:endParaRPr kumimoji="1" lang="en-US" altLang="zh-CN" spc="300" dirty="0"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zh-CN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2</a:t>
            </a:r>
            <a:r>
              <a:rPr kumimoji="1"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、结构参考（尤其是有特定结构的物质，请务必提供；晶体最好有</a:t>
            </a:r>
            <a:r>
              <a:rPr kumimoji="1" lang="en-US" altLang="zh-CN" spc="300" dirty="0" err="1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cif</a:t>
            </a:r>
            <a:r>
              <a:rPr kumimoji="1"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文件</a:t>
            </a:r>
            <a:r>
              <a:rPr kumimoji="1" lang="zh-CN" altLang="en-US" spc="300" dirty="0">
                <a:latin typeface="+mn-ea"/>
              </a:rPr>
              <a:t>）</a:t>
            </a:r>
            <a:endParaRPr kumimoji="1" lang="zh-CN" altLang="en-US" spc="300" dirty="0">
              <a:latin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69070" y="412908"/>
            <a:ext cx="2703621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zh-CN" altLang="en-US" sz="2400" b="1" spc="300" dirty="0">
                <a:latin typeface="+mn-ea"/>
              </a:rPr>
              <a:t>初稿效果图：</a:t>
            </a:r>
            <a:endParaRPr kumimoji="1" lang="en-US" altLang="zh-CN" sz="2400" b="1" spc="300" dirty="0">
              <a:latin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69070" y="874573"/>
            <a:ext cx="90351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1600" i="1" spc="300" dirty="0">
                <a:solidFill>
                  <a:srgbClr val="FF0000"/>
                </a:solidFill>
                <a:latin typeface="+mn-ea"/>
              </a:rPr>
              <a:t>设计师提供效果图，客户请在效果图上标注修改意见，或者在旁边列出修改建议。</a:t>
            </a:r>
            <a:endParaRPr lang="zh-CN" altLang="en-US" sz="16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79794" y="854767"/>
            <a:ext cx="9933653" cy="4130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请直接在效果图中标注需要修改的地方和相应修改意见，也可在</a:t>
            </a:r>
            <a:r>
              <a:rPr lang="en-US" altLang="zh-CN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PPT</a:t>
            </a: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空白处添加修改意见。</a:t>
            </a:r>
            <a:r>
              <a:rPr lang="zh-CN" altLang="en-US" b="1" spc="300" dirty="0">
                <a:solidFill>
                  <a:srgbClr val="FF0000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每次汇总的意见算修改一版，共可免费修改 </a:t>
            </a:r>
            <a:r>
              <a:rPr lang="en-US" altLang="zh-CN" sz="2400" b="1" spc="300" dirty="0">
                <a:solidFill>
                  <a:srgbClr val="00AD47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3</a:t>
            </a:r>
            <a:r>
              <a:rPr lang="zh-CN" altLang="en-US" b="1" spc="300" dirty="0">
                <a:solidFill>
                  <a:srgbClr val="FF0000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 版</a:t>
            </a: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。之后每次修改按</a:t>
            </a:r>
            <a:r>
              <a:rPr lang="en-US" altLang="zh-CN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15%</a:t>
            </a: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*报价收取额外费用。</a:t>
            </a:r>
            <a:endParaRPr lang="en-US" altLang="zh-CN" spc="300" dirty="0"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修改意见尽量详细，如有文字难以描述清楚的地方，可以语音沟通说明。每次修改时间在 </a:t>
            </a:r>
            <a:r>
              <a:rPr lang="en-US" altLang="zh-CN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1</a:t>
            </a: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 </a:t>
            </a:r>
            <a:r>
              <a:rPr lang="en-US" altLang="zh-CN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–</a:t>
            </a: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 </a:t>
            </a:r>
            <a:r>
              <a:rPr lang="en-US" altLang="zh-CN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3</a:t>
            </a: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  个工作日。在设计师修改期内，如果有新的修改意见，则算到下一版修改中。</a:t>
            </a:r>
            <a:endParaRPr lang="en-US" altLang="zh-CN" spc="300" dirty="0"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修改严格按照每次的意见反馈表进行，修改内容包括颜色、字体、排版、效果等。</a:t>
            </a:r>
            <a:endParaRPr lang="en-US" altLang="zh-CN" spc="300" dirty="0"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添加内容和更改设计方案需额外收取费用，填写作图单以及与设计师沟通时应尽量详细阐明内容。</a:t>
            </a:r>
            <a:endParaRPr lang="en-US" altLang="zh-CN" spc="300" dirty="0"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06333" y="854767"/>
            <a:ext cx="553998" cy="23040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zh-CN" altLang="en-US" sz="2400" b="1" spc="300" dirty="0">
                <a:latin typeface="Source Han Sans CN Regular" panose="020B0500000000000000" pitchFamily="34" charset="-128"/>
                <a:ea typeface="Source Han Sans CN Regular" panose="020B0500000000000000" pitchFamily="34" charset="-128"/>
              </a:rPr>
              <a:t>修改规则说明</a:t>
            </a:r>
            <a:endParaRPr kumimoji="1" lang="zh-CN" altLang="en-US" sz="2400" b="1" spc="300" dirty="0">
              <a:latin typeface="Source Han Sans CN Regular" panose="020B0500000000000000" pitchFamily="34" charset="-128"/>
              <a:ea typeface="Source Han Sans CN Regular" panose="020B0500000000000000" pitchFamily="34" charset="-128"/>
            </a:endParaRPr>
          </a:p>
        </p:txBody>
      </p:sp>
      <p:cxnSp>
        <p:nvCxnSpPr>
          <p:cNvPr id="6" name="直线连接符 5"/>
          <p:cNvCxnSpPr/>
          <p:nvPr/>
        </p:nvCxnSpPr>
        <p:spPr>
          <a:xfrm>
            <a:off x="978553" y="972530"/>
            <a:ext cx="0" cy="20685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69070" y="412908"/>
            <a:ext cx="4371871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zh-CN" altLang="en-US" sz="2400" b="1" spc="300" dirty="0">
                <a:latin typeface="+mn-ea"/>
              </a:rPr>
              <a:t>第一次修改效果图：</a:t>
            </a:r>
            <a:endParaRPr kumimoji="1" lang="en-US" altLang="zh-CN" sz="2400" b="1" spc="300" dirty="0">
              <a:latin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9070" y="874573"/>
            <a:ext cx="90351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1600" i="1" spc="300" dirty="0">
                <a:solidFill>
                  <a:srgbClr val="FF0000"/>
                </a:solidFill>
                <a:latin typeface="+mn-ea"/>
              </a:rPr>
              <a:t>设计师提供效果图，客户请在效果图上标注修改意见，或者在旁边列出修改建议。</a:t>
            </a:r>
            <a:endParaRPr lang="zh-CN" altLang="en-US" sz="16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69070" y="412908"/>
            <a:ext cx="4371871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zh-CN" altLang="en-US" sz="2400" b="1" spc="300" dirty="0">
                <a:latin typeface="+mn-ea"/>
              </a:rPr>
              <a:t>第二次修改效果图：</a:t>
            </a:r>
            <a:endParaRPr kumimoji="1" lang="en-US" altLang="zh-CN" sz="2400" b="1" spc="300" dirty="0">
              <a:latin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9070" y="874573"/>
            <a:ext cx="90351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1600" i="1" spc="300" dirty="0">
                <a:solidFill>
                  <a:srgbClr val="FF0000"/>
                </a:solidFill>
                <a:latin typeface="+mn-ea"/>
              </a:rPr>
              <a:t>设计师提供效果图，客户请在效果图上标注修改意见，或者在旁边列出修改建议。</a:t>
            </a:r>
            <a:endParaRPr lang="zh-CN" altLang="en-US" sz="16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OTNlMjA0ZTI2NzIxNjk4MTA1NTAyNGY3NjczZTUzZTU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1139</Words>
  <Application>WPS 演示</Application>
  <PresentationFormat>宽屏</PresentationFormat>
  <Paragraphs>73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Source Han Sans CN Regular</vt:lpstr>
      <vt:lpstr>Yu Gothic UI</vt:lpstr>
      <vt:lpstr>等线</vt:lpstr>
      <vt:lpstr>微软雅黑</vt:lpstr>
      <vt:lpstr>Arial Unicode MS</vt:lpstr>
      <vt:lpstr>等线 Light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Sky</dc:creator>
  <cp:lastModifiedBy>思斐迩-苏苏</cp:lastModifiedBy>
  <cp:revision>62</cp:revision>
  <dcterms:created xsi:type="dcterms:W3CDTF">2019-01-12T03:12:00Z</dcterms:created>
  <dcterms:modified xsi:type="dcterms:W3CDTF">2022-08-11T09:03:23Z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5A0DAD6F33E64DF9BB0435F7F4934389</vt:lpwstr>
  </property>
  <property fmtid="{D5CDD505-2E9C-101B-9397-08002B2CF9AE}" pid="3" name="KSOProductBuildVer">
    <vt:lpwstr>2052-11.1.0.12302</vt:lpwstr>
  </property>
</Properties>
</file>